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45"/>
  </p:handoutMasterIdLst>
  <p:sldIdLst>
    <p:sldId id="274" r:id="rId2"/>
    <p:sldId id="416" r:id="rId3"/>
    <p:sldId id="508" r:id="rId4"/>
    <p:sldId id="509" r:id="rId5"/>
    <p:sldId id="510" r:id="rId6"/>
    <p:sldId id="511" r:id="rId7"/>
    <p:sldId id="512" r:id="rId8"/>
    <p:sldId id="513" r:id="rId9"/>
    <p:sldId id="514" r:id="rId10"/>
    <p:sldId id="515" r:id="rId11"/>
    <p:sldId id="516" r:id="rId12"/>
    <p:sldId id="517" r:id="rId13"/>
    <p:sldId id="518" r:id="rId14"/>
    <p:sldId id="519" r:id="rId15"/>
    <p:sldId id="520" r:id="rId16"/>
    <p:sldId id="521" r:id="rId17"/>
    <p:sldId id="522" r:id="rId18"/>
    <p:sldId id="523" r:id="rId19"/>
    <p:sldId id="524" r:id="rId20"/>
    <p:sldId id="525" r:id="rId21"/>
    <p:sldId id="529" r:id="rId22"/>
    <p:sldId id="530" r:id="rId23"/>
    <p:sldId id="573" r:id="rId24"/>
    <p:sldId id="532" r:id="rId25"/>
    <p:sldId id="533" r:id="rId26"/>
    <p:sldId id="534" r:id="rId27"/>
    <p:sldId id="535" r:id="rId28"/>
    <p:sldId id="536" r:id="rId29"/>
    <p:sldId id="537" r:id="rId30"/>
    <p:sldId id="538" r:id="rId31"/>
    <p:sldId id="539" r:id="rId32"/>
    <p:sldId id="540" r:id="rId33"/>
    <p:sldId id="541" r:id="rId34"/>
    <p:sldId id="542" r:id="rId35"/>
    <p:sldId id="543" r:id="rId36"/>
    <p:sldId id="544" r:id="rId37"/>
    <p:sldId id="545" r:id="rId38"/>
    <p:sldId id="546" r:id="rId39"/>
    <p:sldId id="547" r:id="rId40"/>
    <p:sldId id="548" r:id="rId41"/>
    <p:sldId id="549" r:id="rId42"/>
    <p:sldId id="550" r:id="rId43"/>
    <p:sldId id="576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400"/>
    <a:srgbClr val="0000FF"/>
    <a:srgbClr val="06FA23"/>
    <a:srgbClr val="FF002A"/>
    <a:srgbClr val="FBFF00"/>
    <a:srgbClr val="FCFF17"/>
    <a:srgbClr val="575757"/>
    <a:srgbClr val="820D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 autoAdjust="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0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F4741E-7C40-4C65-881D-8C4C2905C8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48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686B8-8852-47D2-956D-EC3415F935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30378-3540-4061-8D08-15824FEB49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24F2B-A418-4AD5-A800-E023AC2BA1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5624A-7742-4BFE-A949-DDAF72CB3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A8199-4339-4844-9509-44878F5E8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917B7-08C9-44B5-AF62-205E9ADDDA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6CE23-66F1-4DA5-9EE6-ED097C652B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F7CCD-261D-4274-AF1F-B38175E443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BD36E-6CA5-4E21-B3A2-F1CCB8939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5A679-1349-4DC2-BC18-EBC6126A5E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1D1C4-A2CD-481A-9AE4-66E74B86D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941818CB-443E-4C74-9B3F-39A14F4DC2E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Outline Of Today’s Discussion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054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Times" charset="0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Dalton – The Color Challenged Monkey</a:t>
            </a: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 typeface="Times" charset="0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 typeface="Times" charset="0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Introduction to Color Perception</a:t>
            </a:r>
          </a:p>
          <a:p>
            <a:pPr marL="609600" indent="-609600">
              <a:lnSpc>
                <a:spcPct val="80000"/>
              </a:lnSpc>
              <a:buFont typeface="Times" charset="0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 typeface="Times" charset="0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Color </a:t>
            </a:r>
            <a:r>
              <a:rPr lang="en-US" sz="2800" b="1" dirty="0" err="1">
                <a:solidFill>
                  <a:schemeClr val="bg1"/>
                </a:solidFill>
              </a:rPr>
              <a:t>Metamers</a:t>
            </a: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 typeface="Times" charset="0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 typeface="Times" charset="0"/>
              <a:buAutoNum type="arabicPeriod"/>
            </a:pPr>
            <a:r>
              <a:rPr lang="en-US" sz="2800" b="1" dirty="0" err="1">
                <a:solidFill>
                  <a:schemeClr val="bg1"/>
                </a:solidFill>
              </a:rPr>
              <a:t>Powerpoint’s</a:t>
            </a:r>
            <a:r>
              <a:rPr lang="en-US" sz="2800" b="1" dirty="0">
                <a:solidFill>
                  <a:schemeClr val="bg1"/>
                </a:solidFill>
              </a:rPr>
              <a:t> Color Wheel</a:t>
            </a:r>
          </a:p>
          <a:p>
            <a:pPr marL="0" indent="0">
              <a:lnSpc>
                <a:spcPct val="8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Line 2"/>
          <p:cNvSpPr>
            <a:spLocks noChangeShapeType="1"/>
          </p:cNvSpPr>
          <p:nvPr/>
        </p:nvSpPr>
        <p:spPr bwMode="auto">
          <a:xfrm>
            <a:off x="2590800" y="2133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6899" name="Line 3"/>
          <p:cNvSpPr>
            <a:spLocks noChangeShapeType="1"/>
          </p:cNvSpPr>
          <p:nvPr/>
        </p:nvSpPr>
        <p:spPr bwMode="auto">
          <a:xfrm rot="-5400000">
            <a:off x="4800600" y="29718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6900" name="Text Box 4"/>
          <p:cNvSpPr txBox="1">
            <a:spLocks noChangeArrowheads="1"/>
          </p:cNvSpPr>
          <p:nvPr/>
        </p:nvSpPr>
        <p:spPr bwMode="auto">
          <a:xfrm rot="-5400000">
            <a:off x="858044" y="3409156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Intensity</a:t>
            </a:r>
            <a:endParaRPr lang="en-US"/>
          </a:p>
        </p:txBody>
      </p:sp>
      <p:sp>
        <p:nvSpPr>
          <p:cNvPr id="336901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304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Wavelength (nm)</a:t>
            </a:r>
            <a:endParaRPr lang="en-US"/>
          </a:p>
        </p:txBody>
      </p:sp>
      <p:sp>
        <p:nvSpPr>
          <p:cNvPr id="336902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153400" cy="9906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tx1"/>
                </a:solidFill>
              </a:rPr>
              <a:t>Saturation &amp; Localization </a:t>
            </a:r>
            <a:endParaRPr lang="en-US"/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58674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6904" name="Text Box 8"/>
          <p:cNvSpPr txBox="1">
            <a:spLocks noChangeArrowheads="1"/>
          </p:cNvSpPr>
          <p:nvPr/>
        </p:nvSpPr>
        <p:spPr bwMode="auto">
          <a:xfrm>
            <a:off x="2514600" y="53340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Short</a:t>
            </a:r>
            <a:endParaRPr lang="en-US" b="1"/>
          </a:p>
        </p:txBody>
      </p:sp>
      <p:sp>
        <p:nvSpPr>
          <p:cNvPr id="336905" name="Text Box 9"/>
          <p:cNvSpPr txBox="1">
            <a:spLocks noChangeArrowheads="1"/>
          </p:cNvSpPr>
          <p:nvPr/>
        </p:nvSpPr>
        <p:spPr bwMode="auto">
          <a:xfrm>
            <a:off x="6400800" y="52578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Long</a:t>
            </a:r>
            <a:endParaRPr lang="en-US" b="1"/>
          </a:p>
        </p:txBody>
      </p:sp>
      <p:sp>
        <p:nvSpPr>
          <p:cNvPr id="336906" name="Text Box 10"/>
          <p:cNvSpPr txBox="1">
            <a:spLocks noChangeArrowheads="1"/>
          </p:cNvSpPr>
          <p:nvPr/>
        </p:nvSpPr>
        <p:spPr bwMode="auto">
          <a:xfrm>
            <a:off x="5440363" y="2743200"/>
            <a:ext cx="1036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If this</a:t>
            </a:r>
          </a:p>
          <a:p>
            <a:r>
              <a:rPr lang="en-US" sz="2000" b="1">
                <a:solidFill>
                  <a:schemeClr val="tx1"/>
                </a:solidFill>
              </a:rPr>
              <a:t>is red…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Line 2"/>
          <p:cNvSpPr>
            <a:spLocks noChangeShapeType="1"/>
          </p:cNvSpPr>
          <p:nvPr/>
        </p:nvSpPr>
        <p:spPr bwMode="auto">
          <a:xfrm>
            <a:off x="2590800" y="2133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23" name="Line 3"/>
          <p:cNvSpPr>
            <a:spLocks noChangeShapeType="1"/>
          </p:cNvSpPr>
          <p:nvPr/>
        </p:nvSpPr>
        <p:spPr bwMode="auto">
          <a:xfrm rot="-5400000">
            <a:off x="4800600" y="29718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24" name="Text Box 4"/>
          <p:cNvSpPr txBox="1">
            <a:spLocks noChangeArrowheads="1"/>
          </p:cNvSpPr>
          <p:nvPr/>
        </p:nvSpPr>
        <p:spPr bwMode="auto">
          <a:xfrm rot="-5400000">
            <a:off x="858044" y="3409156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Intensity</a:t>
            </a:r>
            <a:endParaRPr lang="en-US"/>
          </a:p>
        </p:txBody>
      </p:sp>
      <p:sp>
        <p:nvSpPr>
          <p:cNvPr id="337925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304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Wavelength (nm)</a:t>
            </a:r>
            <a:endParaRPr lang="en-US"/>
          </a:p>
        </p:txBody>
      </p:sp>
      <p:sp>
        <p:nvSpPr>
          <p:cNvPr id="337926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153400" cy="9906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tx1"/>
                </a:solidFill>
              </a:rPr>
              <a:t>Saturation &amp; Localization </a:t>
            </a:r>
            <a:endParaRPr lang="en-US"/>
          </a:p>
        </p:txBody>
      </p:sp>
      <p:sp>
        <p:nvSpPr>
          <p:cNvPr id="337927" name="Line 7"/>
          <p:cNvSpPr>
            <a:spLocks noChangeShapeType="1"/>
          </p:cNvSpPr>
          <p:nvPr/>
        </p:nvSpPr>
        <p:spPr bwMode="auto">
          <a:xfrm>
            <a:off x="5867400" y="3581400"/>
            <a:ext cx="0" cy="160020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28" name="Text Box 8"/>
          <p:cNvSpPr txBox="1">
            <a:spLocks noChangeArrowheads="1"/>
          </p:cNvSpPr>
          <p:nvPr/>
        </p:nvSpPr>
        <p:spPr bwMode="auto">
          <a:xfrm>
            <a:off x="2514600" y="53340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Short</a:t>
            </a:r>
            <a:endParaRPr lang="en-US" b="1"/>
          </a:p>
        </p:txBody>
      </p:sp>
      <p:sp>
        <p:nvSpPr>
          <p:cNvPr id="337929" name="Text Box 9"/>
          <p:cNvSpPr txBox="1">
            <a:spLocks noChangeArrowheads="1"/>
          </p:cNvSpPr>
          <p:nvPr/>
        </p:nvSpPr>
        <p:spPr bwMode="auto">
          <a:xfrm>
            <a:off x="6400800" y="52578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Long</a:t>
            </a:r>
            <a:endParaRPr lang="en-US" b="1"/>
          </a:p>
        </p:txBody>
      </p:sp>
      <p:sp>
        <p:nvSpPr>
          <p:cNvPr id="337930" name="Text Box 10"/>
          <p:cNvSpPr txBox="1">
            <a:spLocks noChangeArrowheads="1"/>
          </p:cNvSpPr>
          <p:nvPr/>
        </p:nvSpPr>
        <p:spPr bwMode="auto">
          <a:xfrm>
            <a:off x="5257800" y="2743200"/>
            <a:ext cx="1206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Then this</a:t>
            </a:r>
          </a:p>
          <a:p>
            <a:r>
              <a:rPr lang="en-US" sz="2000" b="1">
                <a:solidFill>
                  <a:schemeClr val="tx1"/>
                </a:solidFill>
              </a:rPr>
              <a:t>is pink…</a:t>
            </a:r>
            <a:endParaRPr lang="en-US" b="1"/>
          </a:p>
        </p:txBody>
      </p:sp>
      <p:sp>
        <p:nvSpPr>
          <p:cNvPr id="337931" name="Line 11"/>
          <p:cNvSpPr>
            <a:spLocks noChangeShapeType="1"/>
          </p:cNvSpPr>
          <p:nvPr/>
        </p:nvSpPr>
        <p:spPr bwMode="auto">
          <a:xfrm>
            <a:off x="64008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32" name="Line 12"/>
          <p:cNvSpPr>
            <a:spLocks noChangeShapeType="1"/>
          </p:cNvSpPr>
          <p:nvPr/>
        </p:nvSpPr>
        <p:spPr bwMode="auto">
          <a:xfrm>
            <a:off x="53340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33" name="Line 13"/>
          <p:cNvSpPr>
            <a:spLocks noChangeShapeType="1"/>
          </p:cNvSpPr>
          <p:nvPr/>
        </p:nvSpPr>
        <p:spPr bwMode="auto">
          <a:xfrm>
            <a:off x="5334000" y="3581400"/>
            <a:ext cx="1066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Introduction To Color Vision</a:t>
            </a:r>
            <a:endParaRPr lang="en-US"/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Perceptually, brightness is the dimension of color that distinguishes “fire-engine-red” from maroon.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Physically, brightness is the dimension of color that distinguishes the amount of light emitted by an object.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Line 2"/>
          <p:cNvSpPr>
            <a:spLocks noChangeShapeType="1"/>
          </p:cNvSpPr>
          <p:nvPr/>
        </p:nvSpPr>
        <p:spPr bwMode="auto">
          <a:xfrm>
            <a:off x="2590800" y="2133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9971" name="Line 3"/>
          <p:cNvSpPr>
            <a:spLocks noChangeShapeType="1"/>
          </p:cNvSpPr>
          <p:nvPr/>
        </p:nvSpPr>
        <p:spPr bwMode="auto">
          <a:xfrm rot="-5400000">
            <a:off x="4800600" y="29718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 rot="-5400000">
            <a:off x="858044" y="3409156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Intensity</a:t>
            </a:r>
            <a:endParaRPr lang="en-US"/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304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Wavelength (nm)</a:t>
            </a:r>
            <a:endParaRPr lang="en-US"/>
          </a:p>
        </p:txBody>
      </p:sp>
      <p:sp>
        <p:nvSpPr>
          <p:cNvPr id="339974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153400" cy="9906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tx1"/>
                </a:solidFill>
              </a:rPr>
              <a:t>Brightness &amp; Intensity </a:t>
            </a:r>
            <a:endParaRPr lang="en-US"/>
          </a:p>
        </p:txBody>
      </p:sp>
      <p:sp>
        <p:nvSpPr>
          <p:cNvPr id="339975" name="Line 7"/>
          <p:cNvSpPr>
            <a:spLocks noChangeShapeType="1"/>
          </p:cNvSpPr>
          <p:nvPr/>
        </p:nvSpPr>
        <p:spPr bwMode="auto">
          <a:xfrm>
            <a:off x="58674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9976" name="Text Box 8"/>
          <p:cNvSpPr txBox="1">
            <a:spLocks noChangeArrowheads="1"/>
          </p:cNvSpPr>
          <p:nvPr/>
        </p:nvSpPr>
        <p:spPr bwMode="auto">
          <a:xfrm>
            <a:off x="2514600" y="53340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Short</a:t>
            </a:r>
            <a:endParaRPr lang="en-US" b="1"/>
          </a:p>
        </p:txBody>
      </p:sp>
      <p:sp>
        <p:nvSpPr>
          <p:cNvPr id="339977" name="Text Box 9"/>
          <p:cNvSpPr txBox="1">
            <a:spLocks noChangeArrowheads="1"/>
          </p:cNvSpPr>
          <p:nvPr/>
        </p:nvSpPr>
        <p:spPr bwMode="auto">
          <a:xfrm>
            <a:off x="6400800" y="52578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Long</a:t>
            </a:r>
            <a:endParaRPr lang="en-US" b="1"/>
          </a:p>
        </p:txBody>
      </p:sp>
      <p:sp>
        <p:nvSpPr>
          <p:cNvPr id="339978" name="Text Box 10"/>
          <p:cNvSpPr txBox="1">
            <a:spLocks noChangeArrowheads="1"/>
          </p:cNvSpPr>
          <p:nvPr/>
        </p:nvSpPr>
        <p:spPr bwMode="auto">
          <a:xfrm>
            <a:off x="5440363" y="2743200"/>
            <a:ext cx="1036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If this</a:t>
            </a:r>
          </a:p>
          <a:p>
            <a:r>
              <a:rPr lang="en-US" sz="2000" b="1">
                <a:solidFill>
                  <a:schemeClr val="tx1"/>
                </a:solidFill>
              </a:rPr>
              <a:t>is red…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Line 2"/>
          <p:cNvSpPr>
            <a:spLocks noChangeShapeType="1"/>
          </p:cNvSpPr>
          <p:nvPr/>
        </p:nvSpPr>
        <p:spPr bwMode="auto">
          <a:xfrm>
            <a:off x="2590800" y="2133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0995" name="Line 3"/>
          <p:cNvSpPr>
            <a:spLocks noChangeShapeType="1"/>
          </p:cNvSpPr>
          <p:nvPr/>
        </p:nvSpPr>
        <p:spPr bwMode="auto">
          <a:xfrm rot="-5400000">
            <a:off x="4800600" y="29718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 rot="-5400000">
            <a:off x="858044" y="3409156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Intensity</a:t>
            </a:r>
            <a:endParaRPr lang="en-US"/>
          </a:p>
        </p:txBody>
      </p:sp>
      <p:sp>
        <p:nvSpPr>
          <p:cNvPr id="340997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304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Wavelength (nm)</a:t>
            </a:r>
            <a:endParaRPr lang="en-US"/>
          </a:p>
        </p:txBody>
      </p:sp>
      <p:sp>
        <p:nvSpPr>
          <p:cNvPr id="340998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153400" cy="9906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tx1"/>
                </a:solidFill>
              </a:rPr>
              <a:t>Brightness &amp; Intensity</a:t>
            </a:r>
          </a:p>
        </p:txBody>
      </p:sp>
      <p:sp>
        <p:nvSpPr>
          <p:cNvPr id="340999" name="Line 7"/>
          <p:cNvSpPr>
            <a:spLocks noChangeShapeType="1"/>
          </p:cNvSpPr>
          <p:nvPr/>
        </p:nvSpPr>
        <p:spPr bwMode="auto">
          <a:xfrm>
            <a:off x="5867400" y="4648200"/>
            <a:ext cx="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2514600" y="53340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Short</a:t>
            </a:r>
            <a:endParaRPr lang="en-US" b="1"/>
          </a:p>
        </p:txBody>
      </p:sp>
      <p:sp>
        <p:nvSpPr>
          <p:cNvPr id="341001" name="Text Box 9"/>
          <p:cNvSpPr txBox="1">
            <a:spLocks noChangeArrowheads="1"/>
          </p:cNvSpPr>
          <p:nvPr/>
        </p:nvSpPr>
        <p:spPr bwMode="auto">
          <a:xfrm>
            <a:off x="6400800" y="52578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Long</a:t>
            </a:r>
            <a:endParaRPr lang="en-US" b="1"/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5181600" y="2743200"/>
            <a:ext cx="1516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Then this</a:t>
            </a:r>
          </a:p>
          <a:p>
            <a:r>
              <a:rPr lang="en-US" sz="2000" b="1">
                <a:solidFill>
                  <a:schemeClr val="tx1"/>
                </a:solidFill>
              </a:rPr>
              <a:t>is maroon…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Introduction To Color</a:t>
            </a:r>
            <a:endParaRPr lang="en-US"/>
          </a:p>
        </p:txBody>
      </p:sp>
      <p:pic>
        <p:nvPicPr>
          <p:cNvPr id="3420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173288"/>
            <a:ext cx="5795963" cy="4075112"/>
          </a:xfrm>
          <a:prstGeom prst="rect">
            <a:avLst/>
          </a:prstGeom>
          <a:noFill/>
        </p:spPr>
      </p:pic>
      <p:sp>
        <p:nvSpPr>
          <p:cNvPr id="342020" name="Text Box 4"/>
          <p:cNvSpPr txBox="1">
            <a:spLocks noChangeArrowheads="1"/>
          </p:cNvSpPr>
          <p:nvPr/>
        </p:nvSpPr>
        <p:spPr bwMode="auto">
          <a:xfrm>
            <a:off x="990600" y="1462088"/>
            <a:ext cx="7339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The Spectrum of Some Common Light Sources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Introduction To Color Vision</a:t>
            </a:r>
            <a:endParaRPr lang="en-US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What is color for?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Color can be used to make objects conspicuous…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Introduction To Color</a:t>
            </a:r>
            <a:endParaRPr lang="en-US"/>
          </a:p>
        </p:txBody>
      </p:sp>
      <p:pic>
        <p:nvPicPr>
          <p:cNvPr id="3440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14600"/>
            <a:ext cx="5210175" cy="2319338"/>
          </a:xfrm>
          <a:prstGeom prst="rect">
            <a:avLst/>
          </a:prstGeom>
          <a:noFill/>
        </p:spPr>
      </p:pic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765651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Color Makes Objects Conspicuous.</a:t>
            </a:r>
          </a:p>
          <a:p>
            <a:pPr algn="ctr"/>
            <a:r>
              <a:rPr lang="en-US" sz="3200" b="1"/>
              <a:t>Isoluminant colors have the same intensity.</a:t>
            </a:r>
          </a:p>
          <a:p>
            <a:pPr algn="ctr"/>
            <a:r>
              <a:rPr lang="en-US" sz="2400" b="1"/>
              <a:t>(Where’s the green shoulder-patch in right photo?)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Introduction To Color Vision</a:t>
            </a: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Color can also be used to make objects inconspicuous, that is, for camouflage…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Introduction To Color</a:t>
            </a:r>
            <a:endParaRPr lang="en-US"/>
          </a:p>
        </p:txBody>
      </p:sp>
      <p:pic>
        <p:nvPicPr>
          <p:cNvPr id="346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24000"/>
            <a:ext cx="2757488" cy="4014788"/>
          </a:xfrm>
          <a:prstGeom prst="rect">
            <a:avLst/>
          </a:prstGeom>
          <a:noFill/>
        </p:spPr>
      </p:pic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1676400" y="5668963"/>
            <a:ext cx="6451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Color Makes Objects Inconspicuous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BFF00"/>
                </a:solidFill>
              </a:rPr>
              <a:t>Part 1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1109908" y="2057400"/>
            <a:ext cx="69432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/>
              <a:t>Dalton: </a:t>
            </a:r>
          </a:p>
          <a:p>
            <a:pPr algn="ctr"/>
            <a:r>
              <a:rPr lang="en-US" sz="4000" b="1" dirty="0" smtClean="0"/>
              <a:t>The Color Challenged Monkey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Introduction To Color</a:t>
            </a:r>
            <a:endParaRPr lang="en-US"/>
          </a:p>
        </p:txBody>
      </p:sp>
      <p:pic>
        <p:nvPicPr>
          <p:cNvPr id="3471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2463" y="1852613"/>
            <a:ext cx="2757487" cy="4014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Part 3</a:t>
            </a:r>
            <a:endParaRPr lang="en-US"/>
          </a:p>
        </p:txBody>
      </p:sp>
      <p:sp>
        <p:nvSpPr>
          <p:cNvPr id="368643" name="Rectangle 3"/>
          <p:cNvSpPr>
            <a:spLocks noChangeArrowheads="1"/>
          </p:cNvSpPr>
          <p:nvPr/>
        </p:nvSpPr>
        <p:spPr bwMode="auto">
          <a:xfrm>
            <a:off x="2717800" y="2057400"/>
            <a:ext cx="375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/>
              <a:t>Color Metamers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Color Metamers</a:t>
            </a:r>
            <a:endParaRPr lang="en-US"/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Metamers are physically different stimuli that are perceptually indistinguishable.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Here are some color metamers.  Name the colors you see in the next slide…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ChangeArrowheads="1"/>
          </p:cNvSpPr>
          <p:nvPr/>
        </p:nvSpPr>
        <p:spPr bwMode="auto">
          <a:xfrm>
            <a:off x="1447800" y="1600200"/>
            <a:ext cx="1371600" cy="3962400"/>
          </a:xfrm>
          <a:prstGeom prst="rect">
            <a:avLst/>
          </a:prstGeom>
          <a:solidFill>
            <a:srgbClr val="00FF1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4723" name="Rectangle 3"/>
          <p:cNvSpPr>
            <a:spLocks noChangeArrowheads="1"/>
          </p:cNvSpPr>
          <p:nvPr/>
        </p:nvSpPr>
        <p:spPr bwMode="auto">
          <a:xfrm>
            <a:off x="3962400" y="1600200"/>
            <a:ext cx="1371600" cy="3962400"/>
          </a:xfrm>
          <a:prstGeom prst="rect">
            <a:avLst/>
          </a:prstGeom>
          <a:solidFill>
            <a:srgbClr val="FCFF1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4724" name="Rectangle 4"/>
          <p:cNvSpPr>
            <a:spLocks noChangeArrowheads="1"/>
          </p:cNvSpPr>
          <p:nvPr/>
        </p:nvSpPr>
        <p:spPr bwMode="auto">
          <a:xfrm>
            <a:off x="6477000" y="1600200"/>
            <a:ext cx="1371600" cy="3962400"/>
          </a:xfrm>
          <a:prstGeom prst="rect">
            <a:avLst/>
          </a:prstGeom>
          <a:solidFill>
            <a:srgbClr val="FF0008"/>
          </a:solidFill>
          <a:ln w="9525">
            <a:solidFill>
              <a:srgbClr val="FF000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Color Metamers</a:t>
            </a:r>
            <a:endParaRPr lang="en-US"/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Close one eye, and place the “red” (i.e., long wave pass) filter in front of your other eye.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Now, what color is seen in the center bar….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ChangeArrowheads="1"/>
          </p:cNvSpPr>
          <p:nvPr/>
        </p:nvSpPr>
        <p:spPr bwMode="auto">
          <a:xfrm>
            <a:off x="1447800" y="1600200"/>
            <a:ext cx="1371600" cy="3962400"/>
          </a:xfrm>
          <a:prstGeom prst="rect">
            <a:avLst/>
          </a:prstGeom>
          <a:solidFill>
            <a:srgbClr val="00FF1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2739" name="Rectangle 3"/>
          <p:cNvSpPr>
            <a:spLocks noChangeArrowheads="1"/>
          </p:cNvSpPr>
          <p:nvPr/>
        </p:nvSpPr>
        <p:spPr bwMode="auto">
          <a:xfrm>
            <a:off x="3962400" y="1600200"/>
            <a:ext cx="1371600" cy="3962400"/>
          </a:xfrm>
          <a:prstGeom prst="rect">
            <a:avLst/>
          </a:prstGeom>
          <a:solidFill>
            <a:srgbClr val="FCFF1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2740" name="Rectangle 4"/>
          <p:cNvSpPr>
            <a:spLocks noChangeArrowheads="1"/>
          </p:cNvSpPr>
          <p:nvPr/>
        </p:nvSpPr>
        <p:spPr bwMode="auto">
          <a:xfrm>
            <a:off x="6477000" y="1600200"/>
            <a:ext cx="1371600" cy="3962400"/>
          </a:xfrm>
          <a:prstGeom prst="rect">
            <a:avLst/>
          </a:prstGeom>
          <a:solidFill>
            <a:srgbClr val="FF0008"/>
          </a:solidFill>
          <a:ln w="9525">
            <a:solidFill>
              <a:srgbClr val="FF000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Color Metamers</a:t>
            </a:r>
            <a:endParaRPr lang="en-US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Finally, place the “blue” (i.e., short wave pass) filter in front of your eye.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Now, what color is seen in the center bar….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ChangeArrowheads="1"/>
          </p:cNvSpPr>
          <p:nvPr/>
        </p:nvSpPr>
        <p:spPr bwMode="auto">
          <a:xfrm>
            <a:off x="1447800" y="1600200"/>
            <a:ext cx="1371600" cy="3962400"/>
          </a:xfrm>
          <a:prstGeom prst="rect">
            <a:avLst/>
          </a:prstGeom>
          <a:solidFill>
            <a:srgbClr val="00FF1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4787" name="Rectangle 3"/>
          <p:cNvSpPr>
            <a:spLocks noChangeArrowheads="1"/>
          </p:cNvSpPr>
          <p:nvPr/>
        </p:nvSpPr>
        <p:spPr bwMode="auto">
          <a:xfrm>
            <a:off x="3962400" y="1600200"/>
            <a:ext cx="1371600" cy="3962400"/>
          </a:xfrm>
          <a:prstGeom prst="rect">
            <a:avLst/>
          </a:prstGeom>
          <a:solidFill>
            <a:srgbClr val="FCFF1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6477000" y="1600200"/>
            <a:ext cx="1371600" cy="3962400"/>
          </a:xfrm>
          <a:prstGeom prst="rect">
            <a:avLst/>
          </a:prstGeom>
          <a:solidFill>
            <a:srgbClr val="FF0008"/>
          </a:solidFill>
          <a:ln w="9525">
            <a:solidFill>
              <a:srgbClr val="FF000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Color Metamers</a:t>
            </a:r>
            <a:endParaRPr lang="en-US"/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To the naked eye, the center bar always appeared yellow. It did NOT appear to be  “greenish-red”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filters reveal that the yellow experience was composed of  “green” and “red” light.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Consider a canary yellow paper board. It’s spectral composition would be a single, well localized spike, near 590 nm.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Line 2"/>
          <p:cNvSpPr>
            <a:spLocks noChangeShapeType="1"/>
          </p:cNvSpPr>
          <p:nvPr/>
        </p:nvSpPr>
        <p:spPr bwMode="auto">
          <a:xfrm>
            <a:off x="2590800" y="2133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6835" name="Line 3"/>
          <p:cNvSpPr>
            <a:spLocks noChangeShapeType="1"/>
          </p:cNvSpPr>
          <p:nvPr/>
        </p:nvSpPr>
        <p:spPr bwMode="auto">
          <a:xfrm rot="-5400000">
            <a:off x="4800600" y="29718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 rot="-5400000">
            <a:off x="858044" y="3409156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Intensity</a:t>
            </a:r>
            <a:endParaRPr lang="en-US"/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304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Wavelength (nm)</a:t>
            </a:r>
            <a:endParaRPr lang="en-US"/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153400" cy="9906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tx1"/>
                </a:solidFill>
              </a:rPr>
              <a:t>Spectrum of Yellow Paperboard </a:t>
            </a:r>
            <a:endParaRPr lang="en-US"/>
          </a:p>
        </p:txBody>
      </p:sp>
      <p:sp>
        <p:nvSpPr>
          <p:cNvPr id="376839" name="Line 7"/>
          <p:cNvSpPr>
            <a:spLocks noChangeShapeType="1"/>
          </p:cNvSpPr>
          <p:nvPr/>
        </p:nvSpPr>
        <p:spPr bwMode="auto">
          <a:xfrm>
            <a:off x="58674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6840" name="Text Box 8"/>
          <p:cNvSpPr txBox="1">
            <a:spLocks noChangeArrowheads="1"/>
          </p:cNvSpPr>
          <p:nvPr/>
        </p:nvSpPr>
        <p:spPr bwMode="auto">
          <a:xfrm>
            <a:off x="2514600" y="53340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Short</a:t>
            </a:r>
            <a:endParaRPr lang="en-US" b="1"/>
          </a:p>
        </p:txBody>
      </p:sp>
      <p:sp>
        <p:nvSpPr>
          <p:cNvPr id="376841" name="Text Box 9"/>
          <p:cNvSpPr txBox="1">
            <a:spLocks noChangeArrowheads="1"/>
          </p:cNvSpPr>
          <p:nvPr/>
        </p:nvSpPr>
        <p:spPr bwMode="auto">
          <a:xfrm>
            <a:off x="6400800" y="52578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Long</a:t>
            </a:r>
            <a:endParaRPr lang="en-US" b="1"/>
          </a:p>
        </p:txBody>
      </p:sp>
      <p:sp>
        <p:nvSpPr>
          <p:cNvPr id="376842" name="Text Box 10"/>
          <p:cNvSpPr txBox="1">
            <a:spLocks noChangeArrowheads="1"/>
          </p:cNvSpPr>
          <p:nvPr/>
        </p:nvSpPr>
        <p:spPr bwMode="auto">
          <a:xfrm>
            <a:off x="5334000" y="1676400"/>
            <a:ext cx="1366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You can’t</a:t>
            </a:r>
          </a:p>
          <a:p>
            <a:r>
              <a:rPr lang="en-US" sz="2000" b="1">
                <a:solidFill>
                  <a:schemeClr val="tx1"/>
                </a:solidFill>
              </a:rPr>
              <a:t>distinguish</a:t>
            </a:r>
          </a:p>
          <a:p>
            <a:r>
              <a:rPr lang="en-US" sz="2000" b="1">
                <a:solidFill>
                  <a:schemeClr val="tx1"/>
                </a:solidFill>
              </a:rPr>
              <a:t>this…..</a:t>
            </a:r>
            <a:endParaRPr lang="en-US" b="1"/>
          </a:p>
        </p:txBody>
      </p:sp>
      <p:sp>
        <p:nvSpPr>
          <p:cNvPr id="376843" name="Text Box 11"/>
          <p:cNvSpPr txBox="1">
            <a:spLocks noChangeArrowheads="1"/>
          </p:cNvSpPr>
          <p:nvPr/>
        </p:nvSpPr>
        <p:spPr bwMode="auto">
          <a:xfrm>
            <a:off x="5486400" y="3200400"/>
            <a:ext cx="93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Yellow</a:t>
            </a:r>
            <a:endParaRPr lang="en-US" b="1"/>
          </a:p>
        </p:txBody>
      </p:sp>
      <p:sp>
        <p:nvSpPr>
          <p:cNvPr id="376844" name="Text Box 12"/>
          <p:cNvSpPr txBox="1">
            <a:spLocks noChangeArrowheads="1"/>
          </p:cNvSpPr>
          <p:nvPr/>
        </p:nvSpPr>
        <p:spPr bwMode="auto">
          <a:xfrm>
            <a:off x="5530850" y="52578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590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Part 2</a:t>
            </a: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1323975" y="2057400"/>
            <a:ext cx="65516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/>
              <a:t>Introduction To Color Vision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Line 2"/>
          <p:cNvSpPr>
            <a:spLocks noChangeShapeType="1"/>
          </p:cNvSpPr>
          <p:nvPr/>
        </p:nvSpPr>
        <p:spPr bwMode="auto">
          <a:xfrm>
            <a:off x="2590800" y="2133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59" name="Line 3"/>
          <p:cNvSpPr>
            <a:spLocks noChangeShapeType="1"/>
          </p:cNvSpPr>
          <p:nvPr/>
        </p:nvSpPr>
        <p:spPr bwMode="auto">
          <a:xfrm rot="-5400000">
            <a:off x="4800600" y="29718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60" name="Text Box 4"/>
          <p:cNvSpPr txBox="1">
            <a:spLocks noChangeArrowheads="1"/>
          </p:cNvSpPr>
          <p:nvPr/>
        </p:nvSpPr>
        <p:spPr bwMode="auto">
          <a:xfrm rot="-5400000">
            <a:off x="858044" y="3409156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Intensity</a:t>
            </a:r>
            <a:endParaRPr lang="en-US"/>
          </a:p>
        </p:txBody>
      </p:sp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304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Wavelength (nm)</a:t>
            </a:r>
            <a:endParaRPr lang="en-US"/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153400" cy="9906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tx1"/>
                </a:solidFill>
              </a:rPr>
              <a:t>Spectrum of Center Bar in Demo </a:t>
            </a:r>
            <a:endParaRPr lang="en-US"/>
          </a:p>
        </p:txBody>
      </p:sp>
      <p:sp>
        <p:nvSpPr>
          <p:cNvPr id="377863" name="Line 7"/>
          <p:cNvSpPr>
            <a:spLocks noChangeShapeType="1"/>
          </p:cNvSpPr>
          <p:nvPr/>
        </p:nvSpPr>
        <p:spPr bwMode="auto">
          <a:xfrm>
            <a:off x="50292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64" name="Text Box 8"/>
          <p:cNvSpPr txBox="1">
            <a:spLocks noChangeArrowheads="1"/>
          </p:cNvSpPr>
          <p:nvPr/>
        </p:nvSpPr>
        <p:spPr bwMode="auto">
          <a:xfrm>
            <a:off x="2514600" y="53340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Short</a:t>
            </a:r>
            <a:endParaRPr lang="en-US" b="1"/>
          </a:p>
        </p:txBody>
      </p:sp>
      <p:sp>
        <p:nvSpPr>
          <p:cNvPr id="377865" name="Text Box 9"/>
          <p:cNvSpPr txBox="1">
            <a:spLocks noChangeArrowheads="1"/>
          </p:cNvSpPr>
          <p:nvPr/>
        </p:nvSpPr>
        <p:spPr bwMode="auto">
          <a:xfrm>
            <a:off x="6400800" y="52578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Long</a:t>
            </a:r>
            <a:endParaRPr lang="en-US" b="1"/>
          </a:p>
        </p:txBody>
      </p:sp>
      <p:sp>
        <p:nvSpPr>
          <p:cNvPr id="377866" name="Text Box 10"/>
          <p:cNvSpPr txBox="1">
            <a:spLocks noChangeArrowheads="1"/>
          </p:cNvSpPr>
          <p:nvPr/>
        </p:nvSpPr>
        <p:spPr bwMode="auto">
          <a:xfrm>
            <a:off x="5334000" y="2514600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from this!</a:t>
            </a:r>
            <a:endParaRPr lang="en-US" b="1"/>
          </a:p>
        </p:txBody>
      </p:sp>
      <p:sp>
        <p:nvSpPr>
          <p:cNvPr id="377867" name="Line 11"/>
          <p:cNvSpPr>
            <a:spLocks noChangeShapeType="1"/>
          </p:cNvSpPr>
          <p:nvPr/>
        </p:nvSpPr>
        <p:spPr bwMode="auto">
          <a:xfrm>
            <a:off x="68580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68" name="Text Box 12"/>
          <p:cNvSpPr txBox="1">
            <a:spLocks noChangeArrowheads="1"/>
          </p:cNvSpPr>
          <p:nvPr/>
        </p:nvSpPr>
        <p:spPr bwMode="auto">
          <a:xfrm>
            <a:off x="4625975" y="3276600"/>
            <a:ext cx="86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Green</a:t>
            </a:r>
            <a:endParaRPr lang="en-US" b="1"/>
          </a:p>
        </p:txBody>
      </p:sp>
      <p:sp>
        <p:nvSpPr>
          <p:cNvPr id="377869" name="Text Box 13"/>
          <p:cNvSpPr txBox="1">
            <a:spLocks noChangeArrowheads="1"/>
          </p:cNvSpPr>
          <p:nvPr/>
        </p:nvSpPr>
        <p:spPr bwMode="auto">
          <a:xfrm>
            <a:off x="6540500" y="3276600"/>
            <a:ext cx="62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Red</a:t>
            </a:r>
            <a:endParaRPr lang="en-US" b="1"/>
          </a:p>
        </p:txBody>
      </p:sp>
      <p:sp>
        <p:nvSpPr>
          <p:cNvPr id="377870" name="Text Box 14"/>
          <p:cNvSpPr txBox="1">
            <a:spLocks noChangeArrowheads="1"/>
          </p:cNvSpPr>
          <p:nvPr/>
        </p:nvSpPr>
        <p:spPr bwMode="auto">
          <a:xfrm>
            <a:off x="5530850" y="52578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590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Color Metamers</a:t>
            </a:r>
            <a:endParaRPr lang="en-U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That was an example of color metamers: Physically different spectra gave rise to indistinguishable perceptual experiences.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Here’s another example of color metamers.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Color Metamers</a:t>
            </a:r>
            <a:endParaRPr lang="en-US"/>
          </a:p>
        </p:txBody>
      </p:sp>
      <p:pic>
        <p:nvPicPr>
          <p:cNvPr id="3799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219200"/>
            <a:ext cx="3473450" cy="5259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Line 2"/>
          <p:cNvSpPr>
            <a:spLocks noChangeShapeType="1"/>
          </p:cNvSpPr>
          <p:nvPr/>
        </p:nvSpPr>
        <p:spPr bwMode="auto">
          <a:xfrm>
            <a:off x="2590800" y="2133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0931" name="Line 3"/>
          <p:cNvSpPr>
            <a:spLocks noChangeShapeType="1"/>
          </p:cNvSpPr>
          <p:nvPr/>
        </p:nvSpPr>
        <p:spPr bwMode="auto">
          <a:xfrm rot="-5400000">
            <a:off x="4800600" y="29718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 rot="-5400000">
            <a:off x="858044" y="3409156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Intensity</a:t>
            </a:r>
            <a:endParaRPr lang="en-US"/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304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Wavelength (nm)</a:t>
            </a:r>
            <a:endParaRPr lang="en-US"/>
          </a:p>
        </p:txBody>
      </p:sp>
      <p:sp>
        <p:nvSpPr>
          <p:cNvPr id="380934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153400" cy="9906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tx1"/>
                </a:solidFill>
              </a:rPr>
              <a:t>Spectrum of RGB “White” </a:t>
            </a:r>
            <a:endParaRPr lang="en-US"/>
          </a:p>
        </p:txBody>
      </p:sp>
      <p:sp>
        <p:nvSpPr>
          <p:cNvPr id="380935" name="Line 7"/>
          <p:cNvSpPr>
            <a:spLocks noChangeShapeType="1"/>
          </p:cNvSpPr>
          <p:nvPr/>
        </p:nvSpPr>
        <p:spPr bwMode="auto">
          <a:xfrm>
            <a:off x="53340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0936" name="Text Box 8"/>
          <p:cNvSpPr txBox="1">
            <a:spLocks noChangeArrowheads="1"/>
          </p:cNvSpPr>
          <p:nvPr/>
        </p:nvSpPr>
        <p:spPr bwMode="auto">
          <a:xfrm>
            <a:off x="2514600" y="53340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Short</a:t>
            </a:r>
            <a:endParaRPr lang="en-US" b="1"/>
          </a:p>
        </p:txBody>
      </p:sp>
      <p:sp>
        <p:nvSpPr>
          <p:cNvPr id="380937" name="Text Box 9"/>
          <p:cNvSpPr txBox="1">
            <a:spLocks noChangeArrowheads="1"/>
          </p:cNvSpPr>
          <p:nvPr/>
        </p:nvSpPr>
        <p:spPr bwMode="auto">
          <a:xfrm>
            <a:off x="6400800" y="52578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Long</a:t>
            </a:r>
            <a:endParaRPr lang="en-US" b="1"/>
          </a:p>
        </p:txBody>
      </p:sp>
      <p:sp>
        <p:nvSpPr>
          <p:cNvPr id="380938" name="Text Box 10"/>
          <p:cNvSpPr txBox="1">
            <a:spLocks noChangeArrowheads="1"/>
          </p:cNvSpPr>
          <p:nvPr/>
        </p:nvSpPr>
        <p:spPr bwMode="auto">
          <a:xfrm>
            <a:off x="5334000" y="1676400"/>
            <a:ext cx="1366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You can’t</a:t>
            </a:r>
          </a:p>
          <a:p>
            <a:r>
              <a:rPr lang="en-US" sz="2000" b="1">
                <a:solidFill>
                  <a:schemeClr val="tx1"/>
                </a:solidFill>
              </a:rPr>
              <a:t>distinguish</a:t>
            </a:r>
          </a:p>
          <a:p>
            <a:r>
              <a:rPr lang="en-US" sz="2000" b="1">
                <a:solidFill>
                  <a:schemeClr val="tx1"/>
                </a:solidFill>
              </a:rPr>
              <a:t>this…..</a:t>
            </a:r>
            <a:endParaRPr lang="en-US" b="1"/>
          </a:p>
        </p:txBody>
      </p:sp>
      <p:sp>
        <p:nvSpPr>
          <p:cNvPr id="380939" name="Text Box 11"/>
          <p:cNvSpPr txBox="1">
            <a:spLocks noChangeArrowheads="1"/>
          </p:cNvSpPr>
          <p:nvPr/>
        </p:nvSpPr>
        <p:spPr bwMode="auto">
          <a:xfrm>
            <a:off x="3276600" y="3048000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Blue</a:t>
            </a:r>
            <a:endParaRPr lang="en-US" b="1"/>
          </a:p>
        </p:txBody>
      </p:sp>
      <p:sp>
        <p:nvSpPr>
          <p:cNvPr id="380940" name="Line 12"/>
          <p:cNvSpPr>
            <a:spLocks noChangeShapeType="1"/>
          </p:cNvSpPr>
          <p:nvPr/>
        </p:nvSpPr>
        <p:spPr bwMode="auto">
          <a:xfrm>
            <a:off x="36576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0941" name="Line 13"/>
          <p:cNvSpPr>
            <a:spLocks noChangeShapeType="1"/>
          </p:cNvSpPr>
          <p:nvPr/>
        </p:nvSpPr>
        <p:spPr bwMode="auto">
          <a:xfrm>
            <a:off x="68580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0942" name="Text Box 14"/>
          <p:cNvSpPr txBox="1">
            <a:spLocks noChangeArrowheads="1"/>
          </p:cNvSpPr>
          <p:nvPr/>
        </p:nvSpPr>
        <p:spPr bwMode="auto">
          <a:xfrm>
            <a:off x="4960938" y="3048000"/>
            <a:ext cx="86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Green</a:t>
            </a:r>
            <a:endParaRPr lang="en-US" b="1"/>
          </a:p>
        </p:txBody>
      </p:sp>
      <p:sp>
        <p:nvSpPr>
          <p:cNvPr id="380943" name="Text Box 15"/>
          <p:cNvSpPr txBox="1">
            <a:spLocks noChangeArrowheads="1"/>
          </p:cNvSpPr>
          <p:nvPr/>
        </p:nvSpPr>
        <p:spPr bwMode="auto">
          <a:xfrm>
            <a:off x="6616700" y="3048000"/>
            <a:ext cx="62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Red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Line 2"/>
          <p:cNvSpPr>
            <a:spLocks noChangeShapeType="1"/>
          </p:cNvSpPr>
          <p:nvPr/>
        </p:nvSpPr>
        <p:spPr bwMode="auto">
          <a:xfrm>
            <a:off x="2590800" y="2133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1955" name="Line 3"/>
          <p:cNvSpPr>
            <a:spLocks noChangeShapeType="1"/>
          </p:cNvSpPr>
          <p:nvPr/>
        </p:nvSpPr>
        <p:spPr bwMode="auto">
          <a:xfrm rot="-5400000">
            <a:off x="4800600" y="29718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1956" name="Text Box 4"/>
          <p:cNvSpPr txBox="1">
            <a:spLocks noChangeArrowheads="1"/>
          </p:cNvSpPr>
          <p:nvPr/>
        </p:nvSpPr>
        <p:spPr bwMode="auto">
          <a:xfrm rot="-5400000">
            <a:off x="858044" y="3409156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Intensity</a:t>
            </a:r>
            <a:endParaRPr lang="en-US"/>
          </a:p>
        </p:txBody>
      </p:sp>
      <p:sp>
        <p:nvSpPr>
          <p:cNvPr id="381957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304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Wavelength (nm)</a:t>
            </a:r>
            <a:endParaRPr lang="en-US"/>
          </a:p>
        </p:txBody>
      </p:sp>
      <p:sp>
        <p:nvSpPr>
          <p:cNvPr id="381958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153400" cy="9906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tx1"/>
                </a:solidFill>
              </a:rPr>
              <a:t>Spectrum of Broadband “White” </a:t>
            </a:r>
            <a:endParaRPr lang="en-US"/>
          </a:p>
        </p:txBody>
      </p:sp>
      <p:sp>
        <p:nvSpPr>
          <p:cNvPr id="381959" name="Line 7"/>
          <p:cNvSpPr>
            <a:spLocks noChangeShapeType="1"/>
          </p:cNvSpPr>
          <p:nvPr/>
        </p:nvSpPr>
        <p:spPr bwMode="auto">
          <a:xfrm>
            <a:off x="33528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1960" name="Text Box 8"/>
          <p:cNvSpPr txBox="1">
            <a:spLocks noChangeArrowheads="1"/>
          </p:cNvSpPr>
          <p:nvPr/>
        </p:nvSpPr>
        <p:spPr bwMode="auto">
          <a:xfrm>
            <a:off x="2514600" y="53340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Short</a:t>
            </a:r>
            <a:endParaRPr lang="en-US" b="1"/>
          </a:p>
        </p:txBody>
      </p:sp>
      <p:sp>
        <p:nvSpPr>
          <p:cNvPr id="381961" name="Text Box 9"/>
          <p:cNvSpPr txBox="1">
            <a:spLocks noChangeArrowheads="1"/>
          </p:cNvSpPr>
          <p:nvPr/>
        </p:nvSpPr>
        <p:spPr bwMode="auto">
          <a:xfrm>
            <a:off x="6400800" y="52578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Long</a:t>
            </a:r>
            <a:endParaRPr lang="en-US" b="1"/>
          </a:p>
        </p:txBody>
      </p:sp>
      <p:sp>
        <p:nvSpPr>
          <p:cNvPr id="381962" name="Text Box 10"/>
          <p:cNvSpPr txBox="1">
            <a:spLocks noChangeArrowheads="1"/>
          </p:cNvSpPr>
          <p:nvPr/>
        </p:nvSpPr>
        <p:spPr bwMode="auto">
          <a:xfrm>
            <a:off x="5334000" y="2514600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from this!</a:t>
            </a:r>
            <a:endParaRPr lang="en-US" b="1"/>
          </a:p>
        </p:txBody>
      </p:sp>
      <p:sp>
        <p:nvSpPr>
          <p:cNvPr id="381963" name="Line 11"/>
          <p:cNvSpPr>
            <a:spLocks noChangeShapeType="1"/>
          </p:cNvSpPr>
          <p:nvPr/>
        </p:nvSpPr>
        <p:spPr bwMode="auto">
          <a:xfrm>
            <a:off x="68580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1964" name="Text Box 12"/>
          <p:cNvSpPr txBox="1">
            <a:spLocks noChangeArrowheads="1"/>
          </p:cNvSpPr>
          <p:nvPr/>
        </p:nvSpPr>
        <p:spPr bwMode="auto">
          <a:xfrm>
            <a:off x="4530725" y="3200400"/>
            <a:ext cx="1412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Broadband</a:t>
            </a:r>
            <a:endParaRPr lang="en-US" b="1"/>
          </a:p>
        </p:txBody>
      </p:sp>
      <p:sp>
        <p:nvSpPr>
          <p:cNvPr id="381965" name="Line 13"/>
          <p:cNvSpPr>
            <a:spLocks noChangeShapeType="1"/>
          </p:cNvSpPr>
          <p:nvPr/>
        </p:nvSpPr>
        <p:spPr bwMode="auto">
          <a:xfrm rot="-5400000">
            <a:off x="5105400" y="1828800"/>
            <a:ext cx="0" cy="3505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Part 4</a:t>
            </a:r>
            <a:endParaRPr lang="en-US"/>
          </a:p>
        </p:txBody>
      </p:sp>
      <p:sp>
        <p:nvSpPr>
          <p:cNvPr id="382979" name="Rectangle 3"/>
          <p:cNvSpPr>
            <a:spLocks noChangeArrowheads="1"/>
          </p:cNvSpPr>
          <p:nvPr/>
        </p:nvSpPr>
        <p:spPr bwMode="auto">
          <a:xfrm>
            <a:off x="1614488" y="2057400"/>
            <a:ext cx="5969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/>
              <a:t>Demo:</a:t>
            </a:r>
          </a:p>
          <a:p>
            <a:pPr algn="ctr"/>
            <a:endParaRPr lang="en-US" sz="4000" b="1"/>
          </a:p>
          <a:p>
            <a:pPr algn="ctr"/>
            <a:r>
              <a:rPr lang="en-US" sz="4000" b="1"/>
              <a:t>PowerPoint’s Color Wheel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BFF00"/>
                </a:solidFill>
              </a:rPr>
              <a:t>PowerPoint’s Color Wheel</a:t>
            </a:r>
            <a:endParaRPr lang="en-US" dirty="0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Using Powerpoint’s color wheel, let’s change some background colors…quantitatively….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PowerPoint’s Color Wheel</a:t>
            </a:r>
            <a:endParaRPr lang="en-US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The International Commission of Illumination (</a:t>
            </a:r>
            <a:r>
              <a:rPr lang="en-US" sz="2000" b="1">
                <a:solidFill>
                  <a:srgbClr val="FFFF00"/>
                </a:solidFill>
              </a:rPr>
              <a:t>C</a:t>
            </a:r>
            <a:r>
              <a:rPr lang="en-US" sz="2000" b="1">
                <a:solidFill>
                  <a:schemeClr val="bg1"/>
                </a:solidFill>
              </a:rPr>
              <a:t>ommission </a:t>
            </a:r>
            <a:r>
              <a:rPr lang="en-US" sz="2000" b="1">
                <a:solidFill>
                  <a:srgbClr val="FFFF00"/>
                </a:solidFill>
              </a:rPr>
              <a:t>Internationale</a:t>
            </a:r>
            <a:r>
              <a:rPr lang="en-US" sz="2000" b="1">
                <a:solidFill>
                  <a:schemeClr val="bg1"/>
                </a:solidFill>
              </a:rPr>
              <a:t> de l’</a:t>
            </a:r>
            <a:r>
              <a:rPr lang="en-US" sz="2000" b="1">
                <a:solidFill>
                  <a:srgbClr val="FFFF00"/>
                </a:solidFill>
              </a:rPr>
              <a:t>E</a:t>
            </a:r>
            <a:r>
              <a:rPr lang="en-US" sz="2000" b="1">
                <a:solidFill>
                  <a:schemeClr val="bg1"/>
                </a:solidFill>
              </a:rPr>
              <a:t>clairage, C.I.E.) has a 3-coordinate system for describing color balances.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The coordinates are decimals, respectively corresponding to Red, Green, and Blue (RGB).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The three “C.I.E. Coordinates” must always add to 1.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So, we only need to specify the first two, and the third (blue) = 1 - (R + G).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Example: If R=0.4, and G=0.5, then B= 1-(0.4+0.5)=0.1.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Let’s estimate the CIE coordinates for these stimuli….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6FA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Introduction To Color Vision</a:t>
            </a:r>
            <a:endParaRPr lang="en-US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Color is like “intelligence” in that it is one word which describes a MULTI-DIMENSIONAL phenomenon.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The three commonly studied dimensions of color are Hue, Saturation, and Brightness.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Let’s consider each of these in turn…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B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295400"/>
            <a:ext cx="428625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061446" y="457200"/>
            <a:ext cx="5019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Let’s make a good chocolate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64239" y="3810000"/>
            <a:ext cx="621356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That is,</a:t>
            </a:r>
          </a:p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Using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Powerpoint’s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color wheel</a:t>
            </a:r>
          </a:p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identify R,G,B values that</a:t>
            </a:r>
          </a:p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generate “a good Hershey’s Brown”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Introduction To Color Vision</a:t>
            </a:r>
            <a:endParaRPr lang="en-US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Perceptually, hue is the dimension of color that distinguishes among red, orange, yellow, green, and blue, as some examples.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Physically, hue is the dimension of color most strongly determined by light’s wavelength.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Let’s look at the collection of wavelengths, ie., the spectrum….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Introduction To Color</a:t>
            </a:r>
            <a:endParaRPr lang="en-US"/>
          </a:p>
        </p:txBody>
      </p:sp>
      <p:pic>
        <p:nvPicPr>
          <p:cNvPr id="3328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5613" y="2500313"/>
            <a:ext cx="5692775" cy="1855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Line 2"/>
          <p:cNvSpPr>
            <a:spLocks noChangeShapeType="1"/>
          </p:cNvSpPr>
          <p:nvPr/>
        </p:nvSpPr>
        <p:spPr bwMode="auto">
          <a:xfrm>
            <a:off x="2590800" y="2133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3827" name="Line 3"/>
          <p:cNvSpPr>
            <a:spLocks noChangeShapeType="1"/>
          </p:cNvSpPr>
          <p:nvPr/>
        </p:nvSpPr>
        <p:spPr bwMode="auto">
          <a:xfrm rot="-5400000">
            <a:off x="4800600" y="29718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3828" name="Text Box 4"/>
          <p:cNvSpPr txBox="1">
            <a:spLocks noChangeArrowheads="1"/>
          </p:cNvSpPr>
          <p:nvPr/>
        </p:nvSpPr>
        <p:spPr bwMode="auto">
          <a:xfrm rot="-5400000">
            <a:off x="858044" y="3409156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Intensity</a:t>
            </a:r>
            <a:endParaRPr lang="en-US"/>
          </a:p>
        </p:txBody>
      </p:sp>
      <p:sp>
        <p:nvSpPr>
          <p:cNvPr id="333829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304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Wavelength (nm)</a:t>
            </a:r>
            <a:endParaRPr lang="en-US"/>
          </a:p>
        </p:txBody>
      </p:sp>
      <p:sp>
        <p:nvSpPr>
          <p:cNvPr id="333830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153400" cy="9906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chemeClr val="tx1"/>
                </a:solidFill>
              </a:rPr>
              <a:t>Hue &amp; Wavelength </a:t>
            </a:r>
            <a:endParaRPr lang="en-US"/>
          </a:p>
        </p:txBody>
      </p:sp>
      <p:sp>
        <p:nvSpPr>
          <p:cNvPr id="333831" name="Line 7"/>
          <p:cNvSpPr>
            <a:spLocks noChangeShapeType="1"/>
          </p:cNvSpPr>
          <p:nvPr/>
        </p:nvSpPr>
        <p:spPr bwMode="auto">
          <a:xfrm>
            <a:off x="58674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3832" name="Line 8"/>
          <p:cNvSpPr>
            <a:spLocks noChangeShapeType="1"/>
          </p:cNvSpPr>
          <p:nvPr/>
        </p:nvSpPr>
        <p:spPr bwMode="auto">
          <a:xfrm>
            <a:off x="4343400" y="3581400"/>
            <a:ext cx="0" cy="1600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3833" name="Text Box 9"/>
          <p:cNvSpPr txBox="1">
            <a:spLocks noChangeArrowheads="1"/>
          </p:cNvSpPr>
          <p:nvPr/>
        </p:nvSpPr>
        <p:spPr bwMode="auto">
          <a:xfrm>
            <a:off x="4006850" y="53340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530</a:t>
            </a:r>
            <a:endParaRPr lang="en-US" b="1"/>
          </a:p>
        </p:txBody>
      </p:sp>
      <p:sp>
        <p:nvSpPr>
          <p:cNvPr id="333834" name="Text Box 10"/>
          <p:cNvSpPr txBox="1">
            <a:spLocks noChangeArrowheads="1"/>
          </p:cNvSpPr>
          <p:nvPr/>
        </p:nvSpPr>
        <p:spPr bwMode="auto">
          <a:xfrm>
            <a:off x="5607050" y="53340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590</a:t>
            </a:r>
            <a:endParaRPr lang="en-US" b="1"/>
          </a:p>
        </p:txBody>
      </p:sp>
      <p:sp>
        <p:nvSpPr>
          <p:cNvPr id="333835" name="Text Box 11"/>
          <p:cNvSpPr txBox="1">
            <a:spLocks noChangeArrowheads="1"/>
          </p:cNvSpPr>
          <p:nvPr/>
        </p:nvSpPr>
        <p:spPr bwMode="auto">
          <a:xfrm>
            <a:off x="2514600" y="53340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Short</a:t>
            </a:r>
            <a:endParaRPr lang="en-US" b="1"/>
          </a:p>
        </p:txBody>
      </p:sp>
      <p:sp>
        <p:nvSpPr>
          <p:cNvPr id="333836" name="Text Box 12"/>
          <p:cNvSpPr txBox="1">
            <a:spLocks noChangeArrowheads="1"/>
          </p:cNvSpPr>
          <p:nvPr/>
        </p:nvSpPr>
        <p:spPr bwMode="auto">
          <a:xfrm>
            <a:off x="6400800" y="52578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Long</a:t>
            </a:r>
            <a:endParaRPr lang="en-US" b="1"/>
          </a:p>
        </p:txBody>
      </p:sp>
      <p:sp>
        <p:nvSpPr>
          <p:cNvPr id="333837" name="Text Box 13"/>
          <p:cNvSpPr txBox="1">
            <a:spLocks noChangeArrowheads="1"/>
          </p:cNvSpPr>
          <p:nvPr/>
        </p:nvSpPr>
        <p:spPr bwMode="auto">
          <a:xfrm>
            <a:off x="5410200" y="3048000"/>
            <a:ext cx="93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Yellow</a:t>
            </a:r>
            <a:endParaRPr lang="en-US" b="1"/>
          </a:p>
        </p:txBody>
      </p:sp>
      <p:sp>
        <p:nvSpPr>
          <p:cNvPr id="333838" name="Text Box 14"/>
          <p:cNvSpPr txBox="1">
            <a:spLocks noChangeArrowheads="1"/>
          </p:cNvSpPr>
          <p:nvPr/>
        </p:nvSpPr>
        <p:spPr bwMode="auto">
          <a:xfrm>
            <a:off x="3886200" y="3048000"/>
            <a:ext cx="86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Green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Introduction To Color</a:t>
            </a:r>
            <a:endParaRPr lang="en-US"/>
          </a:p>
        </p:txBody>
      </p:sp>
      <p:pic>
        <p:nvPicPr>
          <p:cNvPr id="3348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5613" y="2500313"/>
            <a:ext cx="5692775" cy="1855787"/>
          </a:xfrm>
          <a:prstGeom prst="rect">
            <a:avLst/>
          </a:prstGeom>
          <a:noFill/>
        </p:spPr>
      </p:pic>
      <p:sp>
        <p:nvSpPr>
          <p:cNvPr id="334852" name="Text Box 4"/>
          <p:cNvSpPr txBox="1">
            <a:spLocks noChangeArrowheads="1"/>
          </p:cNvSpPr>
          <p:nvPr/>
        </p:nvSpPr>
        <p:spPr bwMode="auto">
          <a:xfrm>
            <a:off x="977900" y="4953000"/>
            <a:ext cx="7099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Can someone show me where PINK is?</a:t>
            </a:r>
            <a:r>
              <a:rPr lang="en-U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Introduction To Color Vision</a:t>
            </a:r>
            <a:endParaRPr lang="en-US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Perceptually, saturation is the dimension of color that distinguishes pink from red, as one example.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Physically, saturation is the dimension of color most strongly determined by the extent to which a light is LOCALIZED in the spectrum.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A perfectly localized light would be “mono-chromatic”, and would be a laser: It would  be completely saturated.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A completely “non-localized” (broadband) light would appear achromatic. It would be completely de-saturated.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856</Words>
  <Application>Microsoft Office PowerPoint</Application>
  <PresentationFormat>On-screen Show (4:3)</PresentationFormat>
  <Paragraphs>184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Blank</vt:lpstr>
      <vt:lpstr>Outline Of Today’s Discussion</vt:lpstr>
      <vt:lpstr>Part 1</vt:lpstr>
      <vt:lpstr>Part 2</vt:lpstr>
      <vt:lpstr>Introduction To Color Vision</vt:lpstr>
      <vt:lpstr>Introduction To Color Vision</vt:lpstr>
      <vt:lpstr>Introduction To Color</vt:lpstr>
      <vt:lpstr>Hue &amp; Wavelength </vt:lpstr>
      <vt:lpstr>Introduction To Color</vt:lpstr>
      <vt:lpstr>Introduction To Color Vision</vt:lpstr>
      <vt:lpstr>Saturation &amp; Localization </vt:lpstr>
      <vt:lpstr>Saturation &amp; Localization </vt:lpstr>
      <vt:lpstr>Introduction To Color Vision</vt:lpstr>
      <vt:lpstr>Brightness &amp; Intensity </vt:lpstr>
      <vt:lpstr>Brightness &amp; Intensity</vt:lpstr>
      <vt:lpstr>Introduction To Color</vt:lpstr>
      <vt:lpstr>Introduction To Color Vision</vt:lpstr>
      <vt:lpstr>Introduction To Color</vt:lpstr>
      <vt:lpstr>Introduction To Color Vision</vt:lpstr>
      <vt:lpstr>Introduction To Color</vt:lpstr>
      <vt:lpstr>Introduction To Color</vt:lpstr>
      <vt:lpstr>Part 3</vt:lpstr>
      <vt:lpstr>Color Metamers</vt:lpstr>
      <vt:lpstr>PowerPoint Presentation</vt:lpstr>
      <vt:lpstr>Color Metamers</vt:lpstr>
      <vt:lpstr>PowerPoint Presentation</vt:lpstr>
      <vt:lpstr>Color Metamers</vt:lpstr>
      <vt:lpstr>PowerPoint Presentation</vt:lpstr>
      <vt:lpstr>Color Metamers</vt:lpstr>
      <vt:lpstr>Spectrum of Yellow Paperboard </vt:lpstr>
      <vt:lpstr>Spectrum of Center Bar in Demo </vt:lpstr>
      <vt:lpstr>Color Metamers</vt:lpstr>
      <vt:lpstr>Color Metamers</vt:lpstr>
      <vt:lpstr>Spectrum of RGB “White” </vt:lpstr>
      <vt:lpstr>Spectrum of Broadband “White” </vt:lpstr>
      <vt:lpstr>Part 4</vt:lpstr>
      <vt:lpstr>PowerPoint’s Color Wheel</vt:lpstr>
      <vt:lpstr>PowerPoint’s Color Wheel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Computing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name Denison</dc:creator>
  <cp:lastModifiedBy>DUWindows7</cp:lastModifiedBy>
  <cp:revision>296</cp:revision>
  <cp:lastPrinted>2003-09-17T01:24:36Z</cp:lastPrinted>
  <dcterms:created xsi:type="dcterms:W3CDTF">2001-08-20T15:14:19Z</dcterms:created>
  <dcterms:modified xsi:type="dcterms:W3CDTF">2011-10-02T20:25:12Z</dcterms:modified>
</cp:coreProperties>
</file>